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7" r:id="rId3"/>
    <p:sldId id="299" r:id="rId4"/>
    <p:sldId id="302" r:id="rId5"/>
    <p:sldId id="298" r:id="rId6"/>
    <p:sldId id="304" r:id="rId7"/>
    <p:sldId id="303" r:id="rId8"/>
    <p:sldId id="305" r:id="rId9"/>
    <p:sldId id="31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7" autoAdjust="0"/>
    <p:restoredTop sz="94660"/>
  </p:normalViewPr>
  <p:slideViewPr>
    <p:cSldViewPr>
      <p:cViewPr varScale="1">
        <p:scale>
          <a:sx n="76" d="100"/>
          <a:sy n="76" d="100"/>
        </p:scale>
        <p:origin x="-11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C0D6B-6E9D-5D4F-8F6B-6BD6744D765B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B147F9-5A44-2E4D-B89F-CA017CABA4C1}">
      <dgm:prSet custT="1"/>
      <dgm:spPr/>
      <dgm:t>
        <a:bodyPr/>
        <a:lstStyle/>
        <a:p>
          <a:pPr rtl="0"/>
          <a:r>
            <a:rPr lang="en-US" sz="3600" dirty="0" smtClean="0">
              <a:solidFill>
                <a:srgbClr val="1F497D"/>
              </a:solidFill>
            </a:rPr>
            <a:t>Objectives</a:t>
          </a:r>
          <a:endParaRPr lang="en-US" sz="3600" dirty="0">
            <a:solidFill>
              <a:srgbClr val="1F497D"/>
            </a:solidFill>
          </a:endParaRPr>
        </a:p>
      </dgm:t>
    </dgm:pt>
    <dgm:pt modelId="{296BE81E-898B-C743-94AD-2098B7292639}" type="parTrans" cxnId="{09C291DE-0FF0-8C48-8B34-2476BB65119B}">
      <dgm:prSet/>
      <dgm:spPr/>
      <dgm:t>
        <a:bodyPr/>
        <a:lstStyle/>
        <a:p>
          <a:endParaRPr lang="en-US"/>
        </a:p>
      </dgm:t>
    </dgm:pt>
    <dgm:pt modelId="{CA68537D-D6E7-4E4D-BECC-3A79739E1DF8}" type="sibTrans" cxnId="{09C291DE-0FF0-8C48-8B34-2476BB65119B}">
      <dgm:prSet/>
      <dgm:spPr/>
      <dgm:t>
        <a:bodyPr/>
        <a:lstStyle/>
        <a:p>
          <a:endParaRPr lang="en-US"/>
        </a:p>
      </dgm:t>
    </dgm:pt>
    <dgm:pt modelId="{7A508CE7-5479-724F-AAB8-D7DF31A3B872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1F497D"/>
              </a:solidFill>
            </a:rPr>
            <a:t>Understand the Excel worksheet layout</a:t>
          </a:r>
          <a:endParaRPr lang="en-US" sz="2800" dirty="0">
            <a:solidFill>
              <a:srgbClr val="1F497D"/>
            </a:solidFill>
          </a:endParaRPr>
        </a:p>
      </dgm:t>
    </dgm:pt>
    <dgm:pt modelId="{71C2E9B7-E6E8-2645-8907-98A11582A4FD}" type="parTrans" cxnId="{44FD4EEF-1346-904E-AFBC-8ECA75C445E9}">
      <dgm:prSet/>
      <dgm:spPr/>
      <dgm:t>
        <a:bodyPr/>
        <a:lstStyle/>
        <a:p>
          <a:endParaRPr lang="en-US"/>
        </a:p>
      </dgm:t>
    </dgm:pt>
    <dgm:pt modelId="{3AA8E9DA-54B4-F84D-8CD3-C34502722AE0}" type="sibTrans" cxnId="{44FD4EEF-1346-904E-AFBC-8ECA75C445E9}">
      <dgm:prSet/>
      <dgm:spPr/>
      <dgm:t>
        <a:bodyPr/>
        <a:lstStyle/>
        <a:p>
          <a:endParaRPr lang="en-US"/>
        </a:p>
      </dgm:t>
    </dgm:pt>
    <dgm:pt modelId="{CEDE306E-6B80-B742-819B-C4A92C2EC048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1F497D"/>
              </a:solidFill>
            </a:rPr>
            <a:t>Enter data in an Excel worksheet</a:t>
          </a:r>
          <a:endParaRPr lang="en-US" sz="2800" dirty="0">
            <a:solidFill>
              <a:srgbClr val="1F497D"/>
            </a:solidFill>
          </a:endParaRPr>
        </a:p>
      </dgm:t>
    </dgm:pt>
    <dgm:pt modelId="{E592B41A-ADEA-5C4E-BE37-83DC193CEB3C}" type="parTrans" cxnId="{83340A50-4D4B-9B43-A30C-E8D53CA31BB1}">
      <dgm:prSet/>
      <dgm:spPr/>
      <dgm:t>
        <a:bodyPr/>
        <a:lstStyle/>
        <a:p>
          <a:endParaRPr lang="en-US"/>
        </a:p>
      </dgm:t>
    </dgm:pt>
    <dgm:pt modelId="{629D3D59-44C5-DD46-A5B6-AAECD8075CEF}" type="sibTrans" cxnId="{83340A50-4D4B-9B43-A30C-E8D53CA31BB1}">
      <dgm:prSet/>
      <dgm:spPr/>
      <dgm:t>
        <a:bodyPr/>
        <a:lstStyle/>
        <a:p>
          <a:endParaRPr lang="en-US"/>
        </a:p>
      </dgm:t>
    </dgm:pt>
    <dgm:pt modelId="{1DF598A9-B01D-684A-969B-CB07B833D17A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1F497D"/>
              </a:solidFill>
            </a:rPr>
            <a:t>Perform arithmetic operations</a:t>
          </a:r>
          <a:endParaRPr lang="en-US" sz="2800" dirty="0">
            <a:solidFill>
              <a:srgbClr val="1F497D"/>
            </a:solidFill>
          </a:endParaRPr>
        </a:p>
      </dgm:t>
    </dgm:pt>
    <dgm:pt modelId="{FE79D679-53E1-204F-A66B-18AB5244F0C0}" type="parTrans" cxnId="{EAFF6116-594D-0448-B6ED-256BD1B128EA}">
      <dgm:prSet/>
      <dgm:spPr/>
      <dgm:t>
        <a:bodyPr/>
        <a:lstStyle/>
        <a:p>
          <a:endParaRPr lang="en-US"/>
        </a:p>
      </dgm:t>
    </dgm:pt>
    <dgm:pt modelId="{0298BDC2-657F-FC4F-AC8A-5003AA431510}" type="sibTrans" cxnId="{EAFF6116-594D-0448-B6ED-256BD1B128EA}">
      <dgm:prSet/>
      <dgm:spPr/>
      <dgm:t>
        <a:bodyPr/>
        <a:lstStyle/>
        <a:p>
          <a:endParaRPr lang="en-US"/>
        </a:p>
      </dgm:t>
    </dgm:pt>
    <dgm:pt modelId="{59BED4C1-D54F-BA44-8206-BD918A9D561A}" type="pres">
      <dgm:prSet presAssocID="{8EAC0D6B-6E9D-5D4F-8F6B-6BD6744D76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65C294-B076-3845-AA3E-F17331A34277}" type="pres">
      <dgm:prSet presAssocID="{6CB147F9-5A44-2E4D-B89F-CA017CABA4C1}" presName="hierRoot1" presStyleCnt="0"/>
      <dgm:spPr/>
    </dgm:pt>
    <dgm:pt modelId="{5595F435-C66B-A34B-B5F9-BBDE8059276F}" type="pres">
      <dgm:prSet presAssocID="{6CB147F9-5A44-2E4D-B89F-CA017CABA4C1}" presName="composite" presStyleCnt="0"/>
      <dgm:spPr/>
    </dgm:pt>
    <dgm:pt modelId="{A834C77B-A601-D74D-9A12-12DB56CA12FB}" type="pres">
      <dgm:prSet presAssocID="{6CB147F9-5A44-2E4D-B89F-CA017CABA4C1}" presName="background" presStyleLbl="node0" presStyleIdx="0" presStyleCnt="1"/>
      <dgm:spPr/>
    </dgm:pt>
    <dgm:pt modelId="{BFED841D-1FB9-D341-8D83-C46381B68C6E}" type="pres">
      <dgm:prSet presAssocID="{6CB147F9-5A44-2E4D-B89F-CA017CABA4C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89430-3D54-9E42-91BF-D7CD5EB0FA6D}" type="pres">
      <dgm:prSet presAssocID="{6CB147F9-5A44-2E4D-B89F-CA017CABA4C1}" presName="hierChild2" presStyleCnt="0"/>
      <dgm:spPr/>
    </dgm:pt>
    <dgm:pt modelId="{6E018030-8300-C44D-8C7E-961D6201BEE6}" type="pres">
      <dgm:prSet presAssocID="{71C2E9B7-E6E8-2645-8907-98A11582A4F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6928D61-FAF8-5F4B-820B-22A5FEABD60E}" type="pres">
      <dgm:prSet presAssocID="{7A508CE7-5479-724F-AAB8-D7DF31A3B872}" presName="hierRoot2" presStyleCnt="0"/>
      <dgm:spPr/>
    </dgm:pt>
    <dgm:pt modelId="{C5497119-4921-EC4C-B9DB-121BD6A1B717}" type="pres">
      <dgm:prSet presAssocID="{7A508CE7-5479-724F-AAB8-D7DF31A3B872}" presName="composite2" presStyleCnt="0"/>
      <dgm:spPr/>
    </dgm:pt>
    <dgm:pt modelId="{1D1A0C33-8135-194F-9096-D180C6058AF6}" type="pres">
      <dgm:prSet presAssocID="{7A508CE7-5479-724F-AAB8-D7DF31A3B872}" presName="background2" presStyleLbl="node2" presStyleIdx="0" presStyleCnt="3"/>
      <dgm:spPr/>
    </dgm:pt>
    <dgm:pt modelId="{C5487149-DD19-3247-A5FB-74386C71003C}" type="pres">
      <dgm:prSet presAssocID="{7A508CE7-5479-724F-AAB8-D7DF31A3B87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8F95F-4B12-5D4E-81E7-B5A8B993AAEA}" type="pres">
      <dgm:prSet presAssocID="{7A508CE7-5479-724F-AAB8-D7DF31A3B872}" presName="hierChild3" presStyleCnt="0"/>
      <dgm:spPr/>
    </dgm:pt>
    <dgm:pt modelId="{F5F0DF2B-4BBA-1648-9E22-5502053B9136}" type="pres">
      <dgm:prSet presAssocID="{E592B41A-ADEA-5C4E-BE37-83DC193CEB3C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08BA9DE-E550-3948-AF98-8B7C3A1D84CE}" type="pres">
      <dgm:prSet presAssocID="{CEDE306E-6B80-B742-819B-C4A92C2EC048}" presName="hierRoot2" presStyleCnt="0"/>
      <dgm:spPr/>
    </dgm:pt>
    <dgm:pt modelId="{213C1423-D5CC-1B4E-B000-1BCD2832335C}" type="pres">
      <dgm:prSet presAssocID="{CEDE306E-6B80-B742-819B-C4A92C2EC048}" presName="composite2" presStyleCnt="0"/>
      <dgm:spPr/>
    </dgm:pt>
    <dgm:pt modelId="{5060D053-3176-394F-929D-C0551C982040}" type="pres">
      <dgm:prSet presAssocID="{CEDE306E-6B80-B742-819B-C4A92C2EC048}" presName="background2" presStyleLbl="node2" presStyleIdx="1" presStyleCnt="3"/>
      <dgm:spPr/>
    </dgm:pt>
    <dgm:pt modelId="{86DCA6FB-64F6-6545-89A8-D78DD59A2FE4}" type="pres">
      <dgm:prSet presAssocID="{CEDE306E-6B80-B742-819B-C4A92C2EC04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42DC7-7E6B-7C4C-A0DE-15A38D8F36B9}" type="pres">
      <dgm:prSet presAssocID="{CEDE306E-6B80-B742-819B-C4A92C2EC048}" presName="hierChild3" presStyleCnt="0"/>
      <dgm:spPr/>
    </dgm:pt>
    <dgm:pt modelId="{C0DD2E00-F6DC-3847-870D-7FC22A11C48C}" type="pres">
      <dgm:prSet presAssocID="{FE79D679-53E1-204F-A66B-18AB5244F0C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3C2A5D9-02AB-5842-ACA4-1C04805A6DA9}" type="pres">
      <dgm:prSet presAssocID="{1DF598A9-B01D-684A-969B-CB07B833D17A}" presName="hierRoot2" presStyleCnt="0"/>
      <dgm:spPr/>
    </dgm:pt>
    <dgm:pt modelId="{AB883AA8-0B60-9D45-9F9C-B609283CB53F}" type="pres">
      <dgm:prSet presAssocID="{1DF598A9-B01D-684A-969B-CB07B833D17A}" presName="composite2" presStyleCnt="0"/>
      <dgm:spPr/>
    </dgm:pt>
    <dgm:pt modelId="{EC6D1132-E31E-B34E-BA54-14E27038181E}" type="pres">
      <dgm:prSet presAssocID="{1DF598A9-B01D-684A-969B-CB07B833D17A}" presName="background2" presStyleLbl="node2" presStyleIdx="2" presStyleCnt="3"/>
      <dgm:spPr/>
    </dgm:pt>
    <dgm:pt modelId="{E7F5CF8E-285B-424A-B71D-DA0A4FB820B4}" type="pres">
      <dgm:prSet presAssocID="{1DF598A9-B01D-684A-969B-CB07B833D17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EC7BB2-2BF3-5042-83CF-A328F49293E8}" type="pres">
      <dgm:prSet presAssocID="{1DF598A9-B01D-684A-969B-CB07B833D17A}" presName="hierChild3" presStyleCnt="0"/>
      <dgm:spPr/>
    </dgm:pt>
  </dgm:ptLst>
  <dgm:cxnLst>
    <dgm:cxn modelId="{1ACFFFC1-83DC-AB42-85C2-C89A4A48AFFC}" type="presOf" srcId="{1DF598A9-B01D-684A-969B-CB07B833D17A}" destId="{E7F5CF8E-285B-424A-B71D-DA0A4FB820B4}" srcOrd="0" destOrd="0" presId="urn:microsoft.com/office/officeart/2005/8/layout/hierarchy1"/>
    <dgm:cxn modelId="{56E40585-0394-874A-A0E3-496652D950E0}" type="presOf" srcId="{6CB147F9-5A44-2E4D-B89F-CA017CABA4C1}" destId="{BFED841D-1FB9-D341-8D83-C46381B68C6E}" srcOrd="0" destOrd="0" presId="urn:microsoft.com/office/officeart/2005/8/layout/hierarchy1"/>
    <dgm:cxn modelId="{4AAFA68F-73B9-3647-AA08-A6442CA457F2}" type="presOf" srcId="{8EAC0D6B-6E9D-5D4F-8F6B-6BD6744D765B}" destId="{59BED4C1-D54F-BA44-8206-BD918A9D561A}" srcOrd="0" destOrd="0" presId="urn:microsoft.com/office/officeart/2005/8/layout/hierarchy1"/>
    <dgm:cxn modelId="{EAFF6116-594D-0448-B6ED-256BD1B128EA}" srcId="{6CB147F9-5A44-2E4D-B89F-CA017CABA4C1}" destId="{1DF598A9-B01D-684A-969B-CB07B833D17A}" srcOrd="2" destOrd="0" parTransId="{FE79D679-53E1-204F-A66B-18AB5244F0C0}" sibTransId="{0298BDC2-657F-FC4F-AC8A-5003AA431510}"/>
    <dgm:cxn modelId="{4EFF02DA-89C6-CD47-A291-E309D1B6620C}" type="presOf" srcId="{E592B41A-ADEA-5C4E-BE37-83DC193CEB3C}" destId="{F5F0DF2B-4BBA-1648-9E22-5502053B9136}" srcOrd="0" destOrd="0" presId="urn:microsoft.com/office/officeart/2005/8/layout/hierarchy1"/>
    <dgm:cxn modelId="{1BA1066F-9A98-D344-9BBA-2D2C002507F0}" type="presOf" srcId="{CEDE306E-6B80-B742-819B-C4A92C2EC048}" destId="{86DCA6FB-64F6-6545-89A8-D78DD59A2FE4}" srcOrd="0" destOrd="0" presId="urn:microsoft.com/office/officeart/2005/8/layout/hierarchy1"/>
    <dgm:cxn modelId="{CDA3252C-0E5D-8F41-9B7E-E45BA529E05F}" type="presOf" srcId="{71C2E9B7-E6E8-2645-8907-98A11582A4FD}" destId="{6E018030-8300-C44D-8C7E-961D6201BEE6}" srcOrd="0" destOrd="0" presId="urn:microsoft.com/office/officeart/2005/8/layout/hierarchy1"/>
    <dgm:cxn modelId="{8979639A-7F6F-8A46-86B4-35A2F4654030}" type="presOf" srcId="{FE79D679-53E1-204F-A66B-18AB5244F0C0}" destId="{C0DD2E00-F6DC-3847-870D-7FC22A11C48C}" srcOrd="0" destOrd="0" presId="urn:microsoft.com/office/officeart/2005/8/layout/hierarchy1"/>
    <dgm:cxn modelId="{09C291DE-0FF0-8C48-8B34-2476BB65119B}" srcId="{8EAC0D6B-6E9D-5D4F-8F6B-6BD6744D765B}" destId="{6CB147F9-5A44-2E4D-B89F-CA017CABA4C1}" srcOrd="0" destOrd="0" parTransId="{296BE81E-898B-C743-94AD-2098B7292639}" sibTransId="{CA68537D-D6E7-4E4D-BECC-3A79739E1DF8}"/>
    <dgm:cxn modelId="{3490D886-6EF5-BF46-832D-00D84D7EA429}" type="presOf" srcId="{7A508CE7-5479-724F-AAB8-D7DF31A3B872}" destId="{C5487149-DD19-3247-A5FB-74386C71003C}" srcOrd="0" destOrd="0" presId="urn:microsoft.com/office/officeart/2005/8/layout/hierarchy1"/>
    <dgm:cxn modelId="{44FD4EEF-1346-904E-AFBC-8ECA75C445E9}" srcId="{6CB147F9-5A44-2E4D-B89F-CA017CABA4C1}" destId="{7A508CE7-5479-724F-AAB8-D7DF31A3B872}" srcOrd="0" destOrd="0" parTransId="{71C2E9B7-E6E8-2645-8907-98A11582A4FD}" sibTransId="{3AA8E9DA-54B4-F84D-8CD3-C34502722AE0}"/>
    <dgm:cxn modelId="{83340A50-4D4B-9B43-A30C-E8D53CA31BB1}" srcId="{6CB147F9-5A44-2E4D-B89F-CA017CABA4C1}" destId="{CEDE306E-6B80-B742-819B-C4A92C2EC048}" srcOrd="1" destOrd="0" parTransId="{E592B41A-ADEA-5C4E-BE37-83DC193CEB3C}" sibTransId="{629D3D59-44C5-DD46-A5B6-AAECD8075CEF}"/>
    <dgm:cxn modelId="{92B8034B-168A-794E-A639-D73007C185D1}" type="presParOf" srcId="{59BED4C1-D54F-BA44-8206-BD918A9D561A}" destId="{9D65C294-B076-3845-AA3E-F17331A34277}" srcOrd="0" destOrd="0" presId="urn:microsoft.com/office/officeart/2005/8/layout/hierarchy1"/>
    <dgm:cxn modelId="{5D813B53-335F-5847-905D-39850AEFFDE9}" type="presParOf" srcId="{9D65C294-B076-3845-AA3E-F17331A34277}" destId="{5595F435-C66B-A34B-B5F9-BBDE8059276F}" srcOrd="0" destOrd="0" presId="urn:microsoft.com/office/officeart/2005/8/layout/hierarchy1"/>
    <dgm:cxn modelId="{3615C112-15AA-534C-AEC1-D00BCE6D87EF}" type="presParOf" srcId="{5595F435-C66B-A34B-B5F9-BBDE8059276F}" destId="{A834C77B-A601-D74D-9A12-12DB56CA12FB}" srcOrd="0" destOrd="0" presId="urn:microsoft.com/office/officeart/2005/8/layout/hierarchy1"/>
    <dgm:cxn modelId="{9B0CD98B-76B2-0247-8688-926BC10BFE20}" type="presParOf" srcId="{5595F435-C66B-A34B-B5F9-BBDE8059276F}" destId="{BFED841D-1FB9-D341-8D83-C46381B68C6E}" srcOrd="1" destOrd="0" presId="urn:microsoft.com/office/officeart/2005/8/layout/hierarchy1"/>
    <dgm:cxn modelId="{D2E2F8A8-E8A7-3340-8FAA-9AD53E4DD0FA}" type="presParOf" srcId="{9D65C294-B076-3845-AA3E-F17331A34277}" destId="{CA089430-3D54-9E42-91BF-D7CD5EB0FA6D}" srcOrd="1" destOrd="0" presId="urn:microsoft.com/office/officeart/2005/8/layout/hierarchy1"/>
    <dgm:cxn modelId="{261A01DA-9623-1041-AA9C-8555A417F2BA}" type="presParOf" srcId="{CA089430-3D54-9E42-91BF-D7CD5EB0FA6D}" destId="{6E018030-8300-C44D-8C7E-961D6201BEE6}" srcOrd="0" destOrd="0" presId="urn:microsoft.com/office/officeart/2005/8/layout/hierarchy1"/>
    <dgm:cxn modelId="{17BB2C4D-96DD-2B43-9635-DB2B5B6F83CC}" type="presParOf" srcId="{CA089430-3D54-9E42-91BF-D7CD5EB0FA6D}" destId="{D6928D61-FAF8-5F4B-820B-22A5FEABD60E}" srcOrd="1" destOrd="0" presId="urn:microsoft.com/office/officeart/2005/8/layout/hierarchy1"/>
    <dgm:cxn modelId="{A7BA3BE2-8C80-6B46-B738-00DE68EABF50}" type="presParOf" srcId="{D6928D61-FAF8-5F4B-820B-22A5FEABD60E}" destId="{C5497119-4921-EC4C-B9DB-121BD6A1B717}" srcOrd="0" destOrd="0" presId="urn:microsoft.com/office/officeart/2005/8/layout/hierarchy1"/>
    <dgm:cxn modelId="{EBF25D58-8B4E-8B40-A310-3C46C59348F2}" type="presParOf" srcId="{C5497119-4921-EC4C-B9DB-121BD6A1B717}" destId="{1D1A0C33-8135-194F-9096-D180C6058AF6}" srcOrd="0" destOrd="0" presId="urn:microsoft.com/office/officeart/2005/8/layout/hierarchy1"/>
    <dgm:cxn modelId="{E69BCFB6-3379-CA42-B10A-18FB74FA651F}" type="presParOf" srcId="{C5497119-4921-EC4C-B9DB-121BD6A1B717}" destId="{C5487149-DD19-3247-A5FB-74386C71003C}" srcOrd="1" destOrd="0" presId="urn:microsoft.com/office/officeart/2005/8/layout/hierarchy1"/>
    <dgm:cxn modelId="{B4FD3B58-832A-8941-9B18-BBAE35DEE6F9}" type="presParOf" srcId="{D6928D61-FAF8-5F4B-820B-22A5FEABD60E}" destId="{9F48F95F-4B12-5D4E-81E7-B5A8B993AAEA}" srcOrd="1" destOrd="0" presId="urn:microsoft.com/office/officeart/2005/8/layout/hierarchy1"/>
    <dgm:cxn modelId="{21BBF636-355C-CE46-AAC5-9DF43FCDFEE7}" type="presParOf" srcId="{CA089430-3D54-9E42-91BF-D7CD5EB0FA6D}" destId="{F5F0DF2B-4BBA-1648-9E22-5502053B9136}" srcOrd="2" destOrd="0" presId="urn:microsoft.com/office/officeart/2005/8/layout/hierarchy1"/>
    <dgm:cxn modelId="{438ECC2B-E272-BA4F-96CD-DEA47163D059}" type="presParOf" srcId="{CA089430-3D54-9E42-91BF-D7CD5EB0FA6D}" destId="{508BA9DE-E550-3948-AF98-8B7C3A1D84CE}" srcOrd="3" destOrd="0" presId="urn:microsoft.com/office/officeart/2005/8/layout/hierarchy1"/>
    <dgm:cxn modelId="{19CB61DD-7E4A-5D47-A985-6B6EA6305C25}" type="presParOf" srcId="{508BA9DE-E550-3948-AF98-8B7C3A1D84CE}" destId="{213C1423-D5CC-1B4E-B000-1BCD2832335C}" srcOrd="0" destOrd="0" presId="urn:microsoft.com/office/officeart/2005/8/layout/hierarchy1"/>
    <dgm:cxn modelId="{53D31558-BE9B-F14C-ABA0-749547EEE2DB}" type="presParOf" srcId="{213C1423-D5CC-1B4E-B000-1BCD2832335C}" destId="{5060D053-3176-394F-929D-C0551C982040}" srcOrd="0" destOrd="0" presId="urn:microsoft.com/office/officeart/2005/8/layout/hierarchy1"/>
    <dgm:cxn modelId="{3FAAE30C-4CC4-7B47-8D90-648B3D6A701F}" type="presParOf" srcId="{213C1423-D5CC-1B4E-B000-1BCD2832335C}" destId="{86DCA6FB-64F6-6545-89A8-D78DD59A2FE4}" srcOrd="1" destOrd="0" presId="urn:microsoft.com/office/officeart/2005/8/layout/hierarchy1"/>
    <dgm:cxn modelId="{35CCB152-FC31-FA44-B22E-39669C594F32}" type="presParOf" srcId="{508BA9DE-E550-3948-AF98-8B7C3A1D84CE}" destId="{19742DC7-7E6B-7C4C-A0DE-15A38D8F36B9}" srcOrd="1" destOrd="0" presId="urn:microsoft.com/office/officeart/2005/8/layout/hierarchy1"/>
    <dgm:cxn modelId="{4022E1C7-0129-7A4B-968B-D10F6E211C8E}" type="presParOf" srcId="{CA089430-3D54-9E42-91BF-D7CD5EB0FA6D}" destId="{C0DD2E00-F6DC-3847-870D-7FC22A11C48C}" srcOrd="4" destOrd="0" presId="urn:microsoft.com/office/officeart/2005/8/layout/hierarchy1"/>
    <dgm:cxn modelId="{291E8859-400C-C840-92B6-3A276ECC9AAD}" type="presParOf" srcId="{CA089430-3D54-9E42-91BF-D7CD5EB0FA6D}" destId="{A3C2A5D9-02AB-5842-ACA4-1C04805A6DA9}" srcOrd="5" destOrd="0" presId="urn:microsoft.com/office/officeart/2005/8/layout/hierarchy1"/>
    <dgm:cxn modelId="{A3FA3852-8F15-D84D-8ADC-320ADFBD57EB}" type="presParOf" srcId="{A3C2A5D9-02AB-5842-ACA4-1C04805A6DA9}" destId="{AB883AA8-0B60-9D45-9F9C-B609283CB53F}" srcOrd="0" destOrd="0" presId="urn:microsoft.com/office/officeart/2005/8/layout/hierarchy1"/>
    <dgm:cxn modelId="{5D127A95-DF89-2440-B57E-9630B177014B}" type="presParOf" srcId="{AB883AA8-0B60-9D45-9F9C-B609283CB53F}" destId="{EC6D1132-E31E-B34E-BA54-14E27038181E}" srcOrd="0" destOrd="0" presId="urn:microsoft.com/office/officeart/2005/8/layout/hierarchy1"/>
    <dgm:cxn modelId="{1E137300-73CD-BC43-BC28-BC9E9451B1F1}" type="presParOf" srcId="{AB883AA8-0B60-9D45-9F9C-B609283CB53F}" destId="{E7F5CF8E-285B-424A-B71D-DA0A4FB820B4}" srcOrd="1" destOrd="0" presId="urn:microsoft.com/office/officeart/2005/8/layout/hierarchy1"/>
    <dgm:cxn modelId="{E660AC92-DDE4-5D4B-A5BE-0AB92D21CC76}" type="presParOf" srcId="{A3C2A5D9-02AB-5842-ACA4-1C04805A6DA9}" destId="{FFEC7BB2-2BF3-5042-83CF-A328F49293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3915D-1983-7F4C-A2F1-CEFD5D1A6ED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3E37D-63A5-6E43-A6F1-802A5576E491}">
      <dgm:prSet custT="1"/>
      <dgm:spPr/>
      <dgm:t>
        <a:bodyPr/>
        <a:lstStyle/>
        <a:p>
          <a:pPr rtl="0"/>
          <a:r>
            <a:rPr lang="en-US" sz="3200" dirty="0" smtClean="0"/>
            <a:t>The following are the most common arithmetic operators used in Excel formulas</a:t>
          </a:r>
          <a:endParaRPr lang="en-US" sz="3200" dirty="0"/>
        </a:p>
      </dgm:t>
    </dgm:pt>
    <dgm:pt modelId="{C338E26D-8ED8-D94D-AB8E-4A8CB168E43D}" type="parTrans" cxnId="{3A850FC8-73F2-9949-B365-0164049E07EA}">
      <dgm:prSet/>
      <dgm:spPr/>
      <dgm:t>
        <a:bodyPr/>
        <a:lstStyle/>
        <a:p>
          <a:endParaRPr lang="en-US"/>
        </a:p>
      </dgm:t>
    </dgm:pt>
    <dgm:pt modelId="{B89CC9F7-64F3-C44B-B18D-510670476531}" type="sibTrans" cxnId="{3A850FC8-73F2-9949-B365-0164049E07EA}">
      <dgm:prSet/>
      <dgm:spPr/>
      <dgm:t>
        <a:bodyPr/>
        <a:lstStyle/>
        <a:p>
          <a:endParaRPr lang="en-US"/>
        </a:p>
      </dgm:t>
    </dgm:pt>
    <dgm:pt modelId="{ECEA6CDE-A442-304E-A1E3-CA160F12201E}">
      <dgm:prSet custT="1"/>
      <dgm:spPr/>
      <dgm:t>
        <a:bodyPr/>
        <a:lstStyle/>
        <a:p>
          <a:pPr rtl="0"/>
          <a:r>
            <a:rPr lang="en-US" sz="3600" dirty="0" smtClean="0"/>
            <a:t>+</a:t>
          </a:r>
        </a:p>
        <a:p>
          <a:pPr rtl="0"/>
          <a:r>
            <a:rPr lang="en-US" sz="2400" dirty="0" smtClean="0"/>
            <a:t> for addition, e.g., =A1+A2</a:t>
          </a:r>
          <a:endParaRPr lang="en-US" sz="2400" dirty="0"/>
        </a:p>
      </dgm:t>
    </dgm:pt>
    <dgm:pt modelId="{59A8E0FE-1F10-0B48-89BD-9941F9A40B3E}" type="parTrans" cxnId="{998BA3D5-5609-544C-A2AB-798E4641B4D6}">
      <dgm:prSet/>
      <dgm:spPr/>
      <dgm:t>
        <a:bodyPr/>
        <a:lstStyle/>
        <a:p>
          <a:endParaRPr lang="en-US"/>
        </a:p>
      </dgm:t>
    </dgm:pt>
    <dgm:pt modelId="{13B1A77A-7BCD-6840-995E-EC72F3FD4442}" type="sibTrans" cxnId="{998BA3D5-5609-544C-A2AB-798E4641B4D6}">
      <dgm:prSet/>
      <dgm:spPr/>
      <dgm:t>
        <a:bodyPr/>
        <a:lstStyle/>
        <a:p>
          <a:endParaRPr lang="en-US"/>
        </a:p>
      </dgm:t>
    </dgm:pt>
    <dgm:pt modelId="{5A3E2887-0690-5E4A-9D26-59BF0E93EF43}">
      <dgm:prSet custT="1"/>
      <dgm:spPr/>
      <dgm:t>
        <a:bodyPr/>
        <a:lstStyle/>
        <a:p>
          <a:pPr rtl="0"/>
          <a:r>
            <a:rPr lang="en-US" sz="3600" dirty="0" smtClean="0"/>
            <a:t>–</a:t>
          </a:r>
          <a:r>
            <a:rPr lang="en-US" sz="2000" dirty="0" smtClean="0"/>
            <a:t> </a:t>
          </a:r>
        </a:p>
        <a:p>
          <a:pPr rtl="0"/>
          <a:r>
            <a:rPr lang="en-US" sz="2400" dirty="0" smtClean="0"/>
            <a:t>for subtraction, e.g., =A1-A2</a:t>
          </a:r>
          <a:endParaRPr lang="en-US" sz="2400" dirty="0"/>
        </a:p>
      </dgm:t>
    </dgm:pt>
    <dgm:pt modelId="{ED90BA91-69C8-1D45-84B8-A0906EA87628}" type="parTrans" cxnId="{22D7569F-1BE3-7C42-B5C2-F5A4D59C0B4A}">
      <dgm:prSet/>
      <dgm:spPr/>
      <dgm:t>
        <a:bodyPr/>
        <a:lstStyle/>
        <a:p>
          <a:endParaRPr lang="en-US"/>
        </a:p>
      </dgm:t>
    </dgm:pt>
    <dgm:pt modelId="{A1EF4C84-30BD-864F-A441-9402D77AD365}" type="sibTrans" cxnId="{22D7569F-1BE3-7C42-B5C2-F5A4D59C0B4A}">
      <dgm:prSet/>
      <dgm:spPr/>
      <dgm:t>
        <a:bodyPr/>
        <a:lstStyle/>
        <a:p>
          <a:endParaRPr lang="en-US"/>
        </a:p>
      </dgm:t>
    </dgm:pt>
    <dgm:pt modelId="{3FAB3E6C-5565-B04A-9F54-881AD7CB6830}">
      <dgm:prSet custT="1"/>
      <dgm:spPr/>
      <dgm:t>
        <a:bodyPr/>
        <a:lstStyle/>
        <a:p>
          <a:pPr rtl="0"/>
          <a:r>
            <a:rPr lang="en-US" sz="3600" dirty="0" smtClean="0"/>
            <a:t>*</a:t>
          </a:r>
          <a:r>
            <a:rPr lang="en-US" sz="2000" dirty="0" smtClean="0"/>
            <a:t> </a:t>
          </a:r>
        </a:p>
        <a:p>
          <a:pPr rtl="0"/>
          <a:r>
            <a:rPr lang="en-US" sz="2400" dirty="0" smtClean="0"/>
            <a:t>for multi-plication, e.g., =A1*A2</a:t>
          </a:r>
          <a:endParaRPr lang="en-US" sz="2400" dirty="0"/>
        </a:p>
      </dgm:t>
    </dgm:pt>
    <dgm:pt modelId="{BFD07FDA-A93B-744B-86A2-3B3AB468DD22}" type="parTrans" cxnId="{FAAA43C4-1B8E-4E45-87E3-4E01ED7BB2BB}">
      <dgm:prSet/>
      <dgm:spPr/>
      <dgm:t>
        <a:bodyPr/>
        <a:lstStyle/>
        <a:p>
          <a:endParaRPr lang="en-US"/>
        </a:p>
      </dgm:t>
    </dgm:pt>
    <dgm:pt modelId="{21014F05-8180-BE48-9010-D03A6D2D5D1E}" type="sibTrans" cxnId="{FAAA43C4-1B8E-4E45-87E3-4E01ED7BB2BB}">
      <dgm:prSet/>
      <dgm:spPr/>
      <dgm:t>
        <a:bodyPr/>
        <a:lstStyle/>
        <a:p>
          <a:endParaRPr lang="en-US"/>
        </a:p>
      </dgm:t>
    </dgm:pt>
    <dgm:pt modelId="{E977F35A-185B-264B-B92C-98A27BF9998B}">
      <dgm:prSet custT="1"/>
      <dgm:spPr/>
      <dgm:t>
        <a:bodyPr/>
        <a:lstStyle/>
        <a:p>
          <a:pPr rtl="0"/>
          <a:r>
            <a:rPr lang="en-US" sz="3600" dirty="0" smtClean="0"/>
            <a:t>/</a:t>
          </a:r>
          <a:r>
            <a:rPr lang="en-US" sz="2000" dirty="0" smtClean="0"/>
            <a:t> </a:t>
          </a:r>
        </a:p>
        <a:p>
          <a:pPr rtl="0"/>
          <a:r>
            <a:rPr lang="en-US" sz="2400" dirty="0" smtClean="0"/>
            <a:t>for division, e.g., =A1/A2</a:t>
          </a:r>
          <a:endParaRPr lang="en-US" sz="2400" dirty="0"/>
        </a:p>
      </dgm:t>
    </dgm:pt>
    <dgm:pt modelId="{5F3F21F0-9BB5-CF4F-BB02-B02CD1FC0B1F}" type="parTrans" cxnId="{D3329B5B-F9A2-1E47-97ED-325B45CAD9ED}">
      <dgm:prSet/>
      <dgm:spPr/>
      <dgm:t>
        <a:bodyPr/>
        <a:lstStyle/>
        <a:p>
          <a:endParaRPr lang="en-US"/>
        </a:p>
      </dgm:t>
    </dgm:pt>
    <dgm:pt modelId="{1B90A704-1482-074E-AFB5-4EDF309E73E8}" type="sibTrans" cxnId="{D3329B5B-F9A2-1E47-97ED-325B45CAD9ED}">
      <dgm:prSet/>
      <dgm:spPr/>
      <dgm:t>
        <a:bodyPr/>
        <a:lstStyle/>
        <a:p>
          <a:endParaRPr lang="en-US"/>
        </a:p>
      </dgm:t>
    </dgm:pt>
    <dgm:pt modelId="{050E1DD7-D7D0-864E-B560-8056FDAF7B4E}">
      <dgm:prSet custT="1"/>
      <dgm:spPr/>
      <dgm:t>
        <a:bodyPr/>
        <a:lstStyle/>
        <a:p>
          <a:pPr rtl="0"/>
          <a:r>
            <a:rPr lang="en-US" sz="2000" dirty="0" smtClean="0"/>
            <a:t>Parentheses can be included to specify order of operations.</a:t>
          </a:r>
        </a:p>
        <a:p>
          <a:pPr rtl="0"/>
          <a:r>
            <a:rPr lang="en-US" sz="2000" dirty="0" smtClean="0"/>
            <a:t> For example, =(A1+A2)/A3 will add the values of cells A1 and A2 and divide the sum by the value of cell A3.</a:t>
          </a:r>
          <a:endParaRPr lang="en-US" sz="2000" dirty="0"/>
        </a:p>
      </dgm:t>
    </dgm:pt>
    <dgm:pt modelId="{641D3F92-2C5D-7942-A534-B5C14100E7B7}" type="parTrans" cxnId="{DA08F206-F6F9-CB4A-B6A0-CCB199B2CF65}">
      <dgm:prSet/>
      <dgm:spPr/>
      <dgm:t>
        <a:bodyPr/>
        <a:lstStyle/>
        <a:p>
          <a:endParaRPr lang="en-US"/>
        </a:p>
      </dgm:t>
    </dgm:pt>
    <dgm:pt modelId="{B50759B3-2020-7545-8051-D6B14E94B571}" type="sibTrans" cxnId="{DA08F206-F6F9-CB4A-B6A0-CCB199B2CF65}">
      <dgm:prSet/>
      <dgm:spPr/>
      <dgm:t>
        <a:bodyPr/>
        <a:lstStyle/>
        <a:p>
          <a:endParaRPr lang="en-US"/>
        </a:p>
      </dgm:t>
    </dgm:pt>
    <dgm:pt modelId="{20865AEC-E3D1-FC4C-9D2B-92865E2AE157}" type="pres">
      <dgm:prSet presAssocID="{BA63915D-1983-7F4C-A2F1-CEFD5D1A6E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1982F9-6910-DE48-BB3B-959148235BAE}" type="pres">
      <dgm:prSet presAssocID="{9A33E37D-63A5-6E43-A6F1-802A5576E491}" presName="vertOne" presStyleCnt="0"/>
      <dgm:spPr/>
    </dgm:pt>
    <dgm:pt modelId="{03BFD7D0-0E0A-6043-BD08-30EF8B4D92A1}" type="pres">
      <dgm:prSet presAssocID="{9A33E37D-63A5-6E43-A6F1-802A5576E49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934A3D-4823-744A-918A-CA57E01FCD35}" type="pres">
      <dgm:prSet presAssocID="{9A33E37D-63A5-6E43-A6F1-802A5576E491}" presName="parTransOne" presStyleCnt="0"/>
      <dgm:spPr/>
    </dgm:pt>
    <dgm:pt modelId="{F93A0712-0C33-794F-95B9-2EC2024AB5DB}" type="pres">
      <dgm:prSet presAssocID="{9A33E37D-63A5-6E43-A6F1-802A5576E491}" presName="horzOne" presStyleCnt="0"/>
      <dgm:spPr/>
    </dgm:pt>
    <dgm:pt modelId="{32F42976-9F28-8842-828D-E42599CCE750}" type="pres">
      <dgm:prSet presAssocID="{ECEA6CDE-A442-304E-A1E3-CA160F12201E}" presName="vertTwo" presStyleCnt="0"/>
      <dgm:spPr/>
    </dgm:pt>
    <dgm:pt modelId="{5F44FE34-E9CD-1843-B5D2-9107E45F6E73}" type="pres">
      <dgm:prSet presAssocID="{ECEA6CDE-A442-304E-A1E3-CA160F12201E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580F6-4051-694D-B278-5B7B45BDC836}" type="pres">
      <dgm:prSet presAssocID="{ECEA6CDE-A442-304E-A1E3-CA160F12201E}" presName="horzTwo" presStyleCnt="0"/>
      <dgm:spPr/>
    </dgm:pt>
    <dgm:pt modelId="{D421D0E5-222E-734F-8C25-51B6B78CD6EA}" type="pres">
      <dgm:prSet presAssocID="{13B1A77A-7BCD-6840-995E-EC72F3FD4442}" presName="sibSpaceTwo" presStyleCnt="0"/>
      <dgm:spPr/>
    </dgm:pt>
    <dgm:pt modelId="{328FF333-AAF2-ED4E-B209-DF4A86BE4A49}" type="pres">
      <dgm:prSet presAssocID="{5A3E2887-0690-5E4A-9D26-59BF0E93EF43}" presName="vertTwo" presStyleCnt="0"/>
      <dgm:spPr/>
    </dgm:pt>
    <dgm:pt modelId="{AB451125-0ED1-9746-A32D-C3A495C9A370}" type="pres">
      <dgm:prSet presAssocID="{5A3E2887-0690-5E4A-9D26-59BF0E93EF4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94D47F-F368-0B48-9669-B7E068003A93}" type="pres">
      <dgm:prSet presAssocID="{5A3E2887-0690-5E4A-9D26-59BF0E93EF43}" presName="horzTwo" presStyleCnt="0"/>
      <dgm:spPr/>
    </dgm:pt>
    <dgm:pt modelId="{DDB8F856-6A95-2849-9A5E-7F22073474B4}" type="pres">
      <dgm:prSet presAssocID="{A1EF4C84-30BD-864F-A441-9402D77AD365}" presName="sibSpaceTwo" presStyleCnt="0"/>
      <dgm:spPr/>
    </dgm:pt>
    <dgm:pt modelId="{D4F1927F-24F2-AA43-840D-F44517050347}" type="pres">
      <dgm:prSet presAssocID="{3FAB3E6C-5565-B04A-9F54-881AD7CB6830}" presName="vertTwo" presStyleCnt="0"/>
      <dgm:spPr/>
    </dgm:pt>
    <dgm:pt modelId="{54412A7F-0303-D340-8BB9-EC1578230C66}" type="pres">
      <dgm:prSet presAssocID="{3FAB3E6C-5565-B04A-9F54-881AD7CB6830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3D89A4-028D-5E4F-A321-22943A01697A}" type="pres">
      <dgm:prSet presAssocID="{3FAB3E6C-5565-B04A-9F54-881AD7CB6830}" presName="horzTwo" presStyleCnt="0"/>
      <dgm:spPr/>
    </dgm:pt>
    <dgm:pt modelId="{97BD6C6D-82D0-2848-A288-69CF1DBAD421}" type="pres">
      <dgm:prSet presAssocID="{21014F05-8180-BE48-9010-D03A6D2D5D1E}" presName="sibSpaceTwo" presStyleCnt="0"/>
      <dgm:spPr/>
    </dgm:pt>
    <dgm:pt modelId="{886F68BB-F049-8D4F-BF2F-094F4C9BA4A2}" type="pres">
      <dgm:prSet presAssocID="{E977F35A-185B-264B-B92C-98A27BF9998B}" presName="vertTwo" presStyleCnt="0"/>
      <dgm:spPr/>
    </dgm:pt>
    <dgm:pt modelId="{72ABB6B5-027E-5E45-8B2E-4FBD992171CC}" type="pres">
      <dgm:prSet presAssocID="{E977F35A-185B-264B-B92C-98A27BF9998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5D596-791F-1D43-8E52-4F72C42B3930}" type="pres">
      <dgm:prSet presAssocID="{E977F35A-185B-264B-B92C-98A27BF9998B}" presName="horzTwo" presStyleCnt="0"/>
      <dgm:spPr/>
    </dgm:pt>
    <dgm:pt modelId="{6D670208-147B-DC4A-99D2-1B2EC1685B02}" type="pres">
      <dgm:prSet presAssocID="{B89CC9F7-64F3-C44B-B18D-510670476531}" presName="sibSpaceOne" presStyleCnt="0"/>
      <dgm:spPr/>
    </dgm:pt>
    <dgm:pt modelId="{894213B7-E367-5742-BC0D-E47996B78B87}" type="pres">
      <dgm:prSet presAssocID="{050E1DD7-D7D0-864E-B560-8056FDAF7B4E}" presName="vertOne" presStyleCnt="0"/>
      <dgm:spPr/>
    </dgm:pt>
    <dgm:pt modelId="{2F0CC93F-6075-6F4E-83AD-1B9147CDADCB}" type="pres">
      <dgm:prSet presAssocID="{050E1DD7-D7D0-864E-B560-8056FDAF7B4E}" presName="txOne" presStyleLbl="node0" presStyleIdx="1" presStyleCnt="2" custScaleY="2126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8250C-1505-B640-B4A4-A7B2CB439553}" type="pres">
      <dgm:prSet presAssocID="{050E1DD7-D7D0-864E-B560-8056FDAF7B4E}" presName="horzOne" presStyleCnt="0"/>
      <dgm:spPr/>
    </dgm:pt>
  </dgm:ptLst>
  <dgm:cxnLst>
    <dgm:cxn modelId="{DA08F206-F6F9-CB4A-B6A0-CCB199B2CF65}" srcId="{BA63915D-1983-7F4C-A2F1-CEFD5D1A6ED5}" destId="{050E1DD7-D7D0-864E-B560-8056FDAF7B4E}" srcOrd="1" destOrd="0" parTransId="{641D3F92-2C5D-7942-A534-B5C14100E7B7}" sibTransId="{B50759B3-2020-7545-8051-D6B14E94B571}"/>
    <dgm:cxn modelId="{D3329B5B-F9A2-1E47-97ED-325B45CAD9ED}" srcId="{9A33E37D-63A5-6E43-A6F1-802A5576E491}" destId="{E977F35A-185B-264B-B92C-98A27BF9998B}" srcOrd="3" destOrd="0" parTransId="{5F3F21F0-9BB5-CF4F-BB02-B02CD1FC0B1F}" sibTransId="{1B90A704-1482-074E-AFB5-4EDF309E73E8}"/>
    <dgm:cxn modelId="{22D7569F-1BE3-7C42-B5C2-F5A4D59C0B4A}" srcId="{9A33E37D-63A5-6E43-A6F1-802A5576E491}" destId="{5A3E2887-0690-5E4A-9D26-59BF0E93EF43}" srcOrd="1" destOrd="0" parTransId="{ED90BA91-69C8-1D45-84B8-A0906EA87628}" sibTransId="{A1EF4C84-30BD-864F-A441-9402D77AD365}"/>
    <dgm:cxn modelId="{A662C030-084B-714D-B840-A7427FFEE1F8}" type="presOf" srcId="{ECEA6CDE-A442-304E-A1E3-CA160F12201E}" destId="{5F44FE34-E9CD-1843-B5D2-9107E45F6E73}" srcOrd="0" destOrd="0" presId="urn:microsoft.com/office/officeart/2005/8/layout/hierarchy4"/>
    <dgm:cxn modelId="{C0870EE5-EF76-0C42-9854-CA918F042EA8}" type="presOf" srcId="{E977F35A-185B-264B-B92C-98A27BF9998B}" destId="{72ABB6B5-027E-5E45-8B2E-4FBD992171CC}" srcOrd="0" destOrd="0" presId="urn:microsoft.com/office/officeart/2005/8/layout/hierarchy4"/>
    <dgm:cxn modelId="{3A850FC8-73F2-9949-B365-0164049E07EA}" srcId="{BA63915D-1983-7F4C-A2F1-CEFD5D1A6ED5}" destId="{9A33E37D-63A5-6E43-A6F1-802A5576E491}" srcOrd="0" destOrd="0" parTransId="{C338E26D-8ED8-D94D-AB8E-4A8CB168E43D}" sibTransId="{B89CC9F7-64F3-C44B-B18D-510670476531}"/>
    <dgm:cxn modelId="{CC2CA45A-4915-274E-9D6C-5D54D13161F1}" type="presOf" srcId="{050E1DD7-D7D0-864E-B560-8056FDAF7B4E}" destId="{2F0CC93F-6075-6F4E-83AD-1B9147CDADCB}" srcOrd="0" destOrd="0" presId="urn:microsoft.com/office/officeart/2005/8/layout/hierarchy4"/>
    <dgm:cxn modelId="{90B69491-A97D-7C4A-8990-BD4AAD39B863}" type="presOf" srcId="{3FAB3E6C-5565-B04A-9F54-881AD7CB6830}" destId="{54412A7F-0303-D340-8BB9-EC1578230C66}" srcOrd="0" destOrd="0" presId="urn:microsoft.com/office/officeart/2005/8/layout/hierarchy4"/>
    <dgm:cxn modelId="{FAAA43C4-1B8E-4E45-87E3-4E01ED7BB2BB}" srcId="{9A33E37D-63A5-6E43-A6F1-802A5576E491}" destId="{3FAB3E6C-5565-B04A-9F54-881AD7CB6830}" srcOrd="2" destOrd="0" parTransId="{BFD07FDA-A93B-744B-86A2-3B3AB468DD22}" sibTransId="{21014F05-8180-BE48-9010-D03A6D2D5D1E}"/>
    <dgm:cxn modelId="{9139C092-F1AA-634C-97DD-02F1967F3D25}" type="presOf" srcId="{BA63915D-1983-7F4C-A2F1-CEFD5D1A6ED5}" destId="{20865AEC-E3D1-FC4C-9D2B-92865E2AE157}" srcOrd="0" destOrd="0" presId="urn:microsoft.com/office/officeart/2005/8/layout/hierarchy4"/>
    <dgm:cxn modelId="{130EB365-362D-4843-99EA-620EEC00DA2E}" type="presOf" srcId="{5A3E2887-0690-5E4A-9D26-59BF0E93EF43}" destId="{AB451125-0ED1-9746-A32D-C3A495C9A370}" srcOrd="0" destOrd="0" presId="urn:microsoft.com/office/officeart/2005/8/layout/hierarchy4"/>
    <dgm:cxn modelId="{998BA3D5-5609-544C-A2AB-798E4641B4D6}" srcId="{9A33E37D-63A5-6E43-A6F1-802A5576E491}" destId="{ECEA6CDE-A442-304E-A1E3-CA160F12201E}" srcOrd="0" destOrd="0" parTransId="{59A8E0FE-1F10-0B48-89BD-9941F9A40B3E}" sibTransId="{13B1A77A-7BCD-6840-995E-EC72F3FD4442}"/>
    <dgm:cxn modelId="{FEBFBCDD-91B0-6145-BC87-39B508DFF3CC}" type="presOf" srcId="{9A33E37D-63A5-6E43-A6F1-802A5576E491}" destId="{03BFD7D0-0E0A-6043-BD08-30EF8B4D92A1}" srcOrd="0" destOrd="0" presId="urn:microsoft.com/office/officeart/2005/8/layout/hierarchy4"/>
    <dgm:cxn modelId="{439296DF-3DB4-5A44-A5D6-D8B38C1F0C4D}" type="presParOf" srcId="{20865AEC-E3D1-FC4C-9D2B-92865E2AE157}" destId="{051982F9-6910-DE48-BB3B-959148235BAE}" srcOrd="0" destOrd="0" presId="urn:microsoft.com/office/officeart/2005/8/layout/hierarchy4"/>
    <dgm:cxn modelId="{CAC9A3A6-BE44-B84C-8DEE-0F000528B608}" type="presParOf" srcId="{051982F9-6910-DE48-BB3B-959148235BAE}" destId="{03BFD7D0-0E0A-6043-BD08-30EF8B4D92A1}" srcOrd="0" destOrd="0" presId="urn:microsoft.com/office/officeart/2005/8/layout/hierarchy4"/>
    <dgm:cxn modelId="{23EA5B82-89F9-B545-8FDF-EC39F4307072}" type="presParOf" srcId="{051982F9-6910-DE48-BB3B-959148235BAE}" destId="{18934A3D-4823-744A-918A-CA57E01FCD35}" srcOrd="1" destOrd="0" presId="urn:microsoft.com/office/officeart/2005/8/layout/hierarchy4"/>
    <dgm:cxn modelId="{6B978891-B23E-7E40-8F9D-4584C138778A}" type="presParOf" srcId="{051982F9-6910-DE48-BB3B-959148235BAE}" destId="{F93A0712-0C33-794F-95B9-2EC2024AB5DB}" srcOrd="2" destOrd="0" presId="urn:microsoft.com/office/officeart/2005/8/layout/hierarchy4"/>
    <dgm:cxn modelId="{7A9FD1F5-0F2D-8144-815E-D3F9A5FC0089}" type="presParOf" srcId="{F93A0712-0C33-794F-95B9-2EC2024AB5DB}" destId="{32F42976-9F28-8842-828D-E42599CCE750}" srcOrd="0" destOrd="0" presId="urn:microsoft.com/office/officeart/2005/8/layout/hierarchy4"/>
    <dgm:cxn modelId="{02D1D4F4-1C13-3B49-B138-222F5105F90D}" type="presParOf" srcId="{32F42976-9F28-8842-828D-E42599CCE750}" destId="{5F44FE34-E9CD-1843-B5D2-9107E45F6E73}" srcOrd="0" destOrd="0" presId="urn:microsoft.com/office/officeart/2005/8/layout/hierarchy4"/>
    <dgm:cxn modelId="{A134C85E-E584-374D-8696-AD94AB46DE3B}" type="presParOf" srcId="{32F42976-9F28-8842-828D-E42599CCE750}" destId="{732580F6-4051-694D-B278-5B7B45BDC836}" srcOrd="1" destOrd="0" presId="urn:microsoft.com/office/officeart/2005/8/layout/hierarchy4"/>
    <dgm:cxn modelId="{59AD4DD0-E816-7446-A084-1787BB67DF2D}" type="presParOf" srcId="{F93A0712-0C33-794F-95B9-2EC2024AB5DB}" destId="{D421D0E5-222E-734F-8C25-51B6B78CD6EA}" srcOrd="1" destOrd="0" presId="urn:microsoft.com/office/officeart/2005/8/layout/hierarchy4"/>
    <dgm:cxn modelId="{DBB7DAE2-689E-2143-B40C-35F264F43F82}" type="presParOf" srcId="{F93A0712-0C33-794F-95B9-2EC2024AB5DB}" destId="{328FF333-AAF2-ED4E-B209-DF4A86BE4A49}" srcOrd="2" destOrd="0" presId="urn:microsoft.com/office/officeart/2005/8/layout/hierarchy4"/>
    <dgm:cxn modelId="{358A5BD7-7E28-2D4E-8984-B7F5E87A0EBC}" type="presParOf" srcId="{328FF333-AAF2-ED4E-B209-DF4A86BE4A49}" destId="{AB451125-0ED1-9746-A32D-C3A495C9A370}" srcOrd="0" destOrd="0" presId="urn:microsoft.com/office/officeart/2005/8/layout/hierarchy4"/>
    <dgm:cxn modelId="{C3E0537F-13A2-C24A-A9B0-F4327B623F86}" type="presParOf" srcId="{328FF333-AAF2-ED4E-B209-DF4A86BE4A49}" destId="{7C94D47F-F368-0B48-9669-B7E068003A93}" srcOrd="1" destOrd="0" presId="urn:microsoft.com/office/officeart/2005/8/layout/hierarchy4"/>
    <dgm:cxn modelId="{EBFF09B9-EA0A-4A40-9182-4CC755CB5ED9}" type="presParOf" srcId="{F93A0712-0C33-794F-95B9-2EC2024AB5DB}" destId="{DDB8F856-6A95-2849-9A5E-7F22073474B4}" srcOrd="3" destOrd="0" presId="urn:microsoft.com/office/officeart/2005/8/layout/hierarchy4"/>
    <dgm:cxn modelId="{0469B4AC-1A3A-314D-83B9-61391A221A54}" type="presParOf" srcId="{F93A0712-0C33-794F-95B9-2EC2024AB5DB}" destId="{D4F1927F-24F2-AA43-840D-F44517050347}" srcOrd="4" destOrd="0" presId="urn:microsoft.com/office/officeart/2005/8/layout/hierarchy4"/>
    <dgm:cxn modelId="{F33FD52C-8D4F-9D4A-A59E-1E64ADBB1AC4}" type="presParOf" srcId="{D4F1927F-24F2-AA43-840D-F44517050347}" destId="{54412A7F-0303-D340-8BB9-EC1578230C66}" srcOrd="0" destOrd="0" presId="urn:microsoft.com/office/officeart/2005/8/layout/hierarchy4"/>
    <dgm:cxn modelId="{D352BEAB-5BF8-9340-9F89-2B1E6A096D4C}" type="presParOf" srcId="{D4F1927F-24F2-AA43-840D-F44517050347}" destId="{EE3D89A4-028D-5E4F-A321-22943A01697A}" srcOrd="1" destOrd="0" presId="urn:microsoft.com/office/officeart/2005/8/layout/hierarchy4"/>
    <dgm:cxn modelId="{E676DED6-F2F3-A543-8382-D81762897737}" type="presParOf" srcId="{F93A0712-0C33-794F-95B9-2EC2024AB5DB}" destId="{97BD6C6D-82D0-2848-A288-69CF1DBAD421}" srcOrd="5" destOrd="0" presId="urn:microsoft.com/office/officeart/2005/8/layout/hierarchy4"/>
    <dgm:cxn modelId="{932E9D0F-ED51-B945-BCDF-BAEFBB1F4AFE}" type="presParOf" srcId="{F93A0712-0C33-794F-95B9-2EC2024AB5DB}" destId="{886F68BB-F049-8D4F-BF2F-094F4C9BA4A2}" srcOrd="6" destOrd="0" presId="urn:microsoft.com/office/officeart/2005/8/layout/hierarchy4"/>
    <dgm:cxn modelId="{787078FF-4F3E-1E4C-979B-9426FAC21DB8}" type="presParOf" srcId="{886F68BB-F049-8D4F-BF2F-094F4C9BA4A2}" destId="{72ABB6B5-027E-5E45-8B2E-4FBD992171CC}" srcOrd="0" destOrd="0" presId="urn:microsoft.com/office/officeart/2005/8/layout/hierarchy4"/>
    <dgm:cxn modelId="{B3F2D1C3-C163-3A45-B428-5139AA63B237}" type="presParOf" srcId="{886F68BB-F049-8D4F-BF2F-094F4C9BA4A2}" destId="{49D5D596-791F-1D43-8E52-4F72C42B3930}" srcOrd="1" destOrd="0" presId="urn:microsoft.com/office/officeart/2005/8/layout/hierarchy4"/>
    <dgm:cxn modelId="{46A4A8E9-090C-3440-8CF3-8AD646D1F02E}" type="presParOf" srcId="{20865AEC-E3D1-FC4C-9D2B-92865E2AE157}" destId="{6D670208-147B-DC4A-99D2-1B2EC1685B02}" srcOrd="1" destOrd="0" presId="urn:microsoft.com/office/officeart/2005/8/layout/hierarchy4"/>
    <dgm:cxn modelId="{960EF85C-475C-904A-A764-8FA934067A06}" type="presParOf" srcId="{20865AEC-E3D1-FC4C-9D2B-92865E2AE157}" destId="{894213B7-E367-5742-BC0D-E47996B78B87}" srcOrd="2" destOrd="0" presId="urn:microsoft.com/office/officeart/2005/8/layout/hierarchy4"/>
    <dgm:cxn modelId="{EFDAB718-BB1D-0A4C-9A74-51F4B5F2B24C}" type="presParOf" srcId="{894213B7-E367-5742-BC0D-E47996B78B87}" destId="{2F0CC93F-6075-6F4E-83AD-1B9147CDADCB}" srcOrd="0" destOrd="0" presId="urn:microsoft.com/office/officeart/2005/8/layout/hierarchy4"/>
    <dgm:cxn modelId="{87CDA7C2-CD49-7640-BC76-7554BDB02F11}" type="presParOf" srcId="{894213B7-E367-5742-BC0D-E47996B78B87}" destId="{9168250C-1505-B640-B4A4-A7B2CB4395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Getting Started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6292D5-99FF-6040-9C69-96B003BFCC38}" type="presOf" srcId="{A13ED68C-9BEB-2D4C-9A9D-4FF7F696211E}" destId="{84DC221C-8ADF-8F4C-A4AB-1ED1486C2BAB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D26B3668-61A2-D34B-AF36-6B0F355C41E8}" type="presOf" srcId="{1CE252B9-E661-E545-A43D-AF9F6C107A4B}" destId="{8B3425F1-0D5A-7542-A13F-309B4F9FFBD7}" srcOrd="1" destOrd="0" presId="urn:microsoft.com/office/officeart/2005/8/layout/pyramid1"/>
    <dgm:cxn modelId="{9591B7BE-14F6-9B4C-938F-5E624FABD5C3}" type="presOf" srcId="{1CE252B9-E661-E545-A43D-AF9F6C107A4B}" destId="{570ECD48-A719-8C40-9E13-BDECC43874A0}" srcOrd="0" destOrd="0" presId="urn:microsoft.com/office/officeart/2005/8/layout/pyramid1"/>
    <dgm:cxn modelId="{56F741E1-1306-4446-BEC0-8BA874150792}" type="presOf" srcId="{F8543038-F271-B44C-A609-61624E5FF5AB}" destId="{1BD4007E-106D-184C-930C-DA383DE887FC}" srcOrd="0" destOrd="0" presId="urn:microsoft.com/office/officeart/2005/8/layout/pyramid1"/>
    <dgm:cxn modelId="{BD4EC661-D263-7646-B2C9-58B429E6478D}" type="presOf" srcId="{A13ED68C-9BEB-2D4C-9A9D-4FF7F696211E}" destId="{2E2C436E-4AC4-9B44-A458-C394BA2F8995}" srcOrd="1" destOrd="0" presId="urn:microsoft.com/office/officeart/2005/8/layout/pyramid1"/>
    <dgm:cxn modelId="{4DE05279-9616-2244-85D7-17F6905C18AD}" type="presParOf" srcId="{1BD4007E-106D-184C-930C-DA383DE887FC}" destId="{51EFE25D-18DC-C347-AD87-891706CB57A3}" srcOrd="0" destOrd="0" presId="urn:microsoft.com/office/officeart/2005/8/layout/pyramid1"/>
    <dgm:cxn modelId="{80B1B641-76CC-5842-B39C-BC7B13D31C10}" type="presParOf" srcId="{51EFE25D-18DC-C347-AD87-891706CB57A3}" destId="{84DC221C-8ADF-8F4C-A4AB-1ED1486C2BAB}" srcOrd="0" destOrd="0" presId="urn:microsoft.com/office/officeart/2005/8/layout/pyramid1"/>
    <dgm:cxn modelId="{2D104565-95E3-3443-9644-FF486CDFBD7C}" type="presParOf" srcId="{51EFE25D-18DC-C347-AD87-891706CB57A3}" destId="{2E2C436E-4AC4-9B44-A458-C394BA2F8995}" srcOrd="1" destOrd="0" presId="urn:microsoft.com/office/officeart/2005/8/layout/pyramid1"/>
    <dgm:cxn modelId="{A3D0C118-B485-E240-9051-3ED1A852F979}" type="presParOf" srcId="{1BD4007E-106D-184C-930C-DA383DE887FC}" destId="{22E6D29C-3EAE-224F-8EC6-90837AC9132C}" srcOrd="1" destOrd="0" presId="urn:microsoft.com/office/officeart/2005/8/layout/pyramid1"/>
    <dgm:cxn modelId="{EDD2B4ED-7E3C-CF43-BE49-2626F692924F}" type="presParOf" srcId="{22E6D29C-3EAE-224F-8EC6-90837AC9132C}" destId="{570ECD48-A719-8C40-9E13-BDECC43874A0}" srcOrd="0" destOrd="0" presId="urn:microsoft.com/office/officeart/2005/8/layout/pyramid1"/>
    <dgm:cxn modelId="{3D307752-CF04-6448-B2B5-0C36868FD1A0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D2E00-F6DC-3847-870D-7FC22A11C48C}">
      <dsp:nvSpPr>
        <dsp:cNvPr id="0" name=""/>
        <dsp:cNvSpPr/>
      </dsp:nvSpPr>
      <dsp:spPr>
        <a:xfrm>
          <a:off x="3986212" y="18804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0DF2B-4BBA-1648-9E22-5502053B9136}">
      <dsp:nvSpPr>
        <dsp:cNvPr id="0" name=""/>
        <dsp:cNvSpPr/>
      </dsp:nvSpPr>
      <dsp:spPr>
        <a:xfrm>
          <a:off x="3940492" y="18804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18030-8300-C44D-8C7E-961D6201BEE6}">
      <dsp:nvSpPr>
        <dsp:cNvPr id="0" name=""/>
        <dsp:cNvSpPr/>
      </dsp:nvSpPr>
      <dsp:spPr>
        <a:xfrm>
          <a:off x="1157287" y="18804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4C77B-A601-D74D-9A12-12DB56CA12FB}">
      <dsp:nvSpPr>
        <dsp:cNvPr id="0" name=""/>
        <dsp:cNvSpPr/>
      </dsp:nvSpPr>
      <dsp:spPr>
        <a:xfrm>
          <a:off x="2828924" y="410690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ED841D-1FB9-D341-8D83-C46381B68C6E}">
      <dsp:nvSpPr>
        <dsp:cNvPr id="0" name=""/>
        <dsp:cNvSpPr/>
      </dsp:nvSpPr>
      <dsp:spPr>
        <a:xfrm>
          <a:off x="3086099" y="65500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1F497D"/>
              </a:solidFill>
            </a:rPr>
            <a:t>Objectives</a:t>
          </a:r>
          <a:endParaRPr lang="en-US" sz="3600" kern="1200" dirty="0">
            <a:solidFill>
              <a:srgbClr val="1F497D"/>
            </a:solidFill>
          </a:endParaRPr>
        </a:p>
      </dsp:txBody>
      <dsp:txXfrm>
        <a:off x="3129147" y="698054"/>
        <a:ext cx="2228479" cy="1383659"/>
      </dsp:txXfrm>
    </dsp:sp>
    <dsp:sp modelId="{1D1A0C33-8135-194F-9096-D180C6058AF6}">
      <dsp:nvSpPr>
        <dsp:cNvPr id="0" name=""/>
        <dsp:cNvSpPr/>
      </dsp:nvSpPr>
      <dsp:spPr>
        <a:xfrm>
          <a:off x="0" y="25536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87149-DD19-3247-A5FB-74386C71003C}">
      <dsp:nvSpPr>
        <dsp:cNvPr id="0" name=""/>
        <dsp:cNvSpPr/>
      </dsp:nvSpPr>
      <dsp:spPr>
        <a:xfrm>
          <a:off x="257174" y="27979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1F497D"/>
              </a:solidFill>
            </a:rPr>
            <a:t>Understand the Excel worksheet layout</a:t>
          </a:r>
          <a:endParaRPr lang="en-US" sz="2800" kern="1200" dirty="0">
            <a:solidFill>
              <a:srgbClr val="1F497D"/>
            </a:solidFill>
          </a:endParaRPr>
        </a:p>
      </dsp:txBody>
      <dsp:txXfrm>
        <a:off x="300222" y="2840965"/>
        <a:ext cx="2228479" cy="1383659"/>
      </dsp:txXfrm>
    </dsp:sp>
    <dsp:sp modelId="{5060D053-3176-394F-929D-C0551C982040}">
      <dsp:nvSpPr>
        <dsp:cNvPr id="0" name=""/>
        <dsp:cNvSpPr/>
      </dsp:nvSpPr>
      <dsp:spPr>
        <a:xfrm>
          <a:off x="2828924" y="25536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CA6FB-64F6-6545-89A8-D78DD59A2FE4}">
      <dsp:nvSpPr>
        <dsp:cNvPr id="0" name=""/>
        <dsp:cNvSpPr/>
      </dsp:nvSpPr>
      <dsp:spPr>
        <a:xfrm>
          <a:off x="3086099" y="27979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1F497D"/>
              </a:solidFill>
            </a:rPr>
            <a:t>Enter data in an Excel worksheet</a:t>
          </a:r>
          <a:endParaRPr lang="en-US" sz="2800" kern="1200" dirty="0">
            <a:solidFill>
              <a:srgbClr val="1F497D"/>
            </a:solidFill>
          </a:endParaRPr>
        </a:p>
      </dsp:txBody>
      <dsp:txXfrm>
        <a:off x="3129147" y="2840965"/>
        <a:ext cx="2228479" cy="1383659"/>
      </dsp:txXfrm>
    </dsp:sp>
    <dsp:sp modelId="{EC6D1132-E31E-B34E-BA54-14E27038181E}">
      <dsp:nvSpPr>
        <dsp:cNvPr id="0" name=""/>
        <dsp:cNvSpPr/>
      </dsp:nvSpPr>
      <dsp:spPr>
        <a:xfrm>
          <a:off x="5657850" y="25536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F5CF8E-285B-424A-B71D-DA0A4FB820B4}">
      <dsp:nvSpPr>
        <dsp:cNvPr id="0" name=""/>
        <dsp:cNvSpPr/>
      </dsp:nvSpPr>
      <dsp:spPr>
        <a:xfrm>
          <a:off x="5915024" y="27979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1F497D"/>
              </a:solidFill>
            </a:rPr>
            <a:t>Perform arithmetic operations</a:t>
          </a:r>
          <a:endParaRPr lang="en-US" sz="2800" kern="1200" dirty="0">
            <a:solidFill>
              <a:srgbClr val="1F497D"/>
            </a:solidFill>
          </a:endParaRPr>
        </a:p>
      </dsp:txBody>
      <dsp:txXfrm>
        <a:off x="5958072" y="2840965"/>
        <a:ext cx="2228479" cy="1383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FD7D0-0E0A-6043-BD08-30EF8B4D92A1}">
      <dsp:nvSpPr>
        <dsp:cNvPr id="0" name=""/>
        <dsp:cNvSpPr/>
      </dsp:nvSpPr>
      <dsp:spPr>
        <a:xfrm>
          <a:off x="4135" y="894"/>
          <a:ext cx="6808321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following are the most common arithmetic operators used in Excel formulas</a:t>
          </a:r>
          <a:endParaRPr lang="en-US" sz="3200" kern="1200" dirty="0"/>
        </a:p>
      </dsp:txBody>
      <dsp:txXfrm>
        <a:off x="73373" y="70132"/>
        <a:ext cx="6669845" cy="2225484"/>
      </dsp:txXfrm>
    </dsp:sp>
    <dsp:sp modelId="{5F44FE34-E9CD-1843-B5D2-9107E45F6E73}">
      <dsp:nvSpPr>
        <dsp:cNvPr id="0" name=""/>
        <dsp:cNvSpPr/>
      </dsp:nvSpPr>
      <dsp:spPr>
        <a:xfrm>
          <a:off x="4135" y="2596683"/>
          <a:ext cx="1601204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+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for addition, e.g., =A1+A2</a:t>
          </a:r>
          <a:endParaRPr lang="en-US" sz="2400" kern="1200" dirty="0"/>
        </a:p>
      </dsp:txBody>
      <dsp:txXfrm>
        <a:off x="51033" y="2643581"/>
        <a:ext cx="1507408" cy="2270164"/>
      </dsp:txXfrm>
    </dsp:sp>
    <dsp:sp modelId="{AB451125-0ED1-9746-A32D-C3A495C9A370}">
      <dsp:nvSpPr>
        <dsp:cNvPr id="0" name=""/>
        <dsp:cNvSpPr/>
      </dsp:nvSpPr>
      <dsp:spPr>
        <a:xfrm>
          <a:off x="1739841" y="2596683"/>
          <a:ext cx="1601204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–</a:t>
          </a:r>
          <a:r>
            <a:rPr lang="en-US" sz="2000" kern="1200" dirty="0" smtClean="0"/>
            <a:t>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subtraction, e.g., =A1-A2</a:t>
          </a:r>
          <a:endParaRPr lang="en-US" sz="2400" kern="1200" dirty="0"/>
        </a:p>
      </dsp:txBody>
      <dsp:txXfrm>
        <a:off x="1786739" y="2643581"/>
        <a:ext cx="1507408" cy="2270164"/>
      </dsp:txXfrm>
    </dsp:sp>
    <dsp:sp modelId="{54412A7F-0303-D340-8BB9-EC1578230C66}">
      <dsp:nvSpPr>
        <dsp:cNvPr id="0" name=""/>
        <dsp:cNvSpPr/>
      </dsp:nvSpPr>
      <dsp:spPr>
        <a:xfrm>
          <a:off x="3475547" y="2596683"/>
          <a:ext cx="1601204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*</a:t>
          </a:r>
          <a:r>
            <a:rPr lang="en-US" sz="2000" kern="1200" dirty="0" smtClean="0"/>
            <a:t>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multi-plication, e.g., =A1*A2</a:t>
          </a:r>
          <a:endParaRPr lang="en-US" sz="2400" kern="1200" dirty="0"/>
        </a:p>
      </dsp:txBody>
      <dsp:txXfrm>
        <a:off x="3522445" y="2643581"/>
        <a:ext cx="1507408" cy="2270164"/>
      </dsp:txXfrm>
    </dsp:sp>
    <dsp:sp modelId="{72ABB6B5-027E-5E45-8B2E-4FBD992171CC}">
      <dsp:nvSpPr>
        <dsp:cNvPr id="0" name=""/>
        <dsp:cNvSpPr/>
      </dsp:nvSpPr>
      <dsp:spPr>
        <a:xfrm>
          <a:off x="5211252" y="2596683"/>
          <a:ext cx="1601204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/</a:t>
          </a:r>
          <a:r>
            <a:rPr lang="en-US" sz="2000" kern="1200" dirty="0" smtClean="0"/>
            <a:t>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division, e.g., =A1/A2</a:t>
          </a:r>
          <a:endParaRPr lang="en-US" sz="2400" kern="1200" dirty="0"/>
        </a:p>
      </dsp:txBody>
      <dsp:txXfrm>
        <a:off x="5258150" y="2643581"/>
        <a:ext cx="1507408" cy="2270164"/>
      </dsp:txXfrm>
    </dsp:sp>
    <dsp:sp modelId="{2F0CC93F-6075-6F4E-83AD-1B9147CDADCB}">
      <dsp:nvSpPr>
        <dsp:cNvPr id="0" name=""/>
        <dsp:cNvSpPr/>
      </dsp:nvSpPr>
      <dsp:spPr>
        <a:xfrm>
          <a:off x="7081459" y="894"/>
          <a:ext cx="1601204" cy="5027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Parentheses can be included to specify order of operations.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For example, =(A1+A2)/A3 will add the values of cells A1 and A2 and divide the sum by the value of cell A3.</a:t>
          </a:r>
          <a:endParaRPr lang="en-US" sz="2000" kern="1200" dirty="0"/>
        </a:p>
      </dsp:txBody>
      <dsp:txXfrm>
        <a:off x="7128357" y="47792"/>
        <a:ext cx="1507408" cy="493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Getting Started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Getting Started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6" name="Picture 5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12.4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133600"/>
            <a:ext cx="6269091" cy="313932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data on this worksheet reflect dependent data.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Data are dependent when they consist of multiple measurements for the same subject (case). </a:t>
            </a:r>
            <a:r>
              <a:rPr lang="en-US" dirty="0"/>
              <a:t>For example, case 1 receives a score of 39 on a pretest measurement and a score of 42 on a posttest measurement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Warning: don’t confuse dependent data with </a:t>
            </a:r>
            <a:r>
              <a:rPr lang="en-US" dirty="0" err="1" smtClean="0"/>
              <a:t>unstacked</a:t>
            </a:r>
            <a:r>
              <a:rPr lang="en-US" dirty="0"/>
              <a:t> </a:t>
            </a:r>
            <a:r>
              <a:rPr lang="en-US" dirty="0" smtClean="0"/>
              <a:t>independent data. Using dependent data, each row represents a different case whereas rows do not represent individual cases in an </a:t>
            </a:r>
            <a:r>
              <a:rPr lang="en-US" dirty="0" err="1" smtClean="0"/>
              <a:t>unstacked</a:t>
            </a:r>
            <a:r>
              <a:rPr lang="en-US" dirty="0" smtClean="0"/>
              <a:t> Independent data format. </a:t>
            </a:r>
          </a:p>
        </p:txBody>
      </p:sp>
    </p:spTree>
    <p:extLst>
      <p:ext uri="{BB962C8B-B14F-4D97-AF65-F5344CB8AC3E}">
        <p14:creationId xmlns:p14="http://schemas.microsoft.com/office/powerpoint/2010/main" val="413110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2.0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61683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590800"/>
            <a:ext cx="603392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Select cell C1 and enter the text Difference.</a:t>
            </a:r>
          </a:p>
          <a:p>
            <a:pPr algn="ctr"/>
            <a:r>
              <a:rPr lang="en-US" dirty="0" smtClean="0"/>
              <a:t>Notice the text is displayed in both cell C1 and the formula bar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hen cell C1 is active.</a:t>
            </a:r>
          </a:p>
        </p:txBody>
      </p:sp>
    </p:spTree>
    <p:extLst>
      <p:ext uri="{BB962C8B-B14F-4D97-AF65-F5344CB8AC3E}">
        <p14:creationId xmlns:p14="http://schemas.microsoft.com/office/powerpoint/2010/main" val="77070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2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56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743200"/>
            <a:ext cx="4326350" cy="313932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Select cell C2 and enter the formula =A2-B2.</a:t>
            </a:r>
          </a:p>
          <a:p>
            <a:pPr algn="ctr"/>
            <a:r>
              <a:rPr lang="en-US" dirty="0" smtClean="0"/>
              <a:t>Notice the following: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Formulas start with an equal sign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Formulas don’t contain spaces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The formula =A2-B2 subtracts the value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ontained in cell B2 from the value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ontained in cell A2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When cell C2 is active, the formula is</a:t>
            </a:r>
          </a:p>
          <a:p>
            <a:pPr algn="ctr"/>
            <a:r>
              <a:rPr lang="en-US" dirty="0" smtClean="0"/>
              <a:t>displayed in the formula bar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The result of the operation is displayed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 in cell C2</a:t>
            </a:r>
          </a:p>
        </p:txBody>
      </p:sp>
    </p:spTree>
    <p:extLst>
      <p:ext uri="{BB962C8B-B14F-4D97-AF65-F5344CB8AC3E}">
        <p14:creationId xmlns:p14="http://schemas.microsoft.com/office/powerpoint/2010/main" val="85047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2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56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86000"/>
            <a:ext cx="4572000" cy="341632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cell C2 and enter the formula =A2-B2.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Notice the following: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Formulas start with an equal 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Formulas don’t contain spaces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formula =A2-B2 subtracts the value</a:t>
            </a:r>
          </a:p>
          <a:p>
            <a:r>
              <a:rPr lang="en-US" dirty="0"/>
              <a:t>c</a:t>
            </a:r>
            <a:r>
              <a:rPr lang="en-US" dirty="0" smtClean="0"/>
              <a:t>ontained in cell B2 from the value</a:t>
            </a:r>
          </a:p>
          <a:p>
            <a:r>
              <a:rPr lang="en-US" dirty="0"/>
              <a:t>c</a:t>
            </a:r>
            <a:r>
              <a:rPr lang="en-US" dirty="0" smtClean="0"/>
              <a:t>ontained in cell A2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When cell C2 is active, the formula is</a:t>
            </a:r>
          </a:p>
          <a:p>
            <a:r>
              <a:rPr lang="en-US" dirty="0"/>
              <a:t>d</a:t>
            </a:r>
            <a:r>
              <a:rPr lang="en-US" dirty="0" smtClean="0"/>
              <a:t>isplayed in the formula bar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result of the operation is displayed in cell C2</a:t>
            </a:r>
          </a:p>
        </p:txBody>
      </p:sp>
    </p:spTree>
    <p:extLst>
      <p:ext uri="{BB962C8B-B14F-4D97-AF65-F5344CB8AC3E}">
        <p14:creationId xmlns:p14="http://schemas.microsoft.com/office/powerpoint/2010/main" val="34628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3 at 2.1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3635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1" y="4495800"/>
            <a:ext cx="3631147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Select cell C2 and  while holding the </a:t>
            </a:r>
          </a:p>
          <a:p>
            <a:pPr algn="ctr"/>
            <a:r>
              <a:rPr lang="en-US" dirty="0" smtClean="0"/>
              <a:t>Shift </a:t>
            </a:r>
            <a:r>
              <a:rPr lang="en-US" smtClean="0"/>
              <a:t>key down select </a:t>
            </a:r>
            <a:r>
              <a:rPr lang="en-US" dirty="0" smtClean="0"/>
              <a:t>cell</a:t>
            </a:r>
          </a:p>
          <a:p>
            <a:pPr algn="ctr"/>
            <a:r>
              <a:rPr lang="en-US" dirty="0" smtClean="0"/>
              <a:t>C8 in order to highlight cells C2:C8.</a:t>
            </a:r>
          </a:p>
          <a:p>
            <a:pPr algn="ctr"/>
            <a:r>
              <a:rPr lang="en-US" dirty="0" smtClean="0"/>
              <a:t>From the Edit menu select Fill Down. </a:t>
            </a:r>
          </a:p>
        </p:txBody>
      </p:sp>
    </p:spTree>
    <p:extLst>
      <p:ext uri="{BB962C8B-B14F-4D97-AF65-F5344CB8AC3E}">
        <p14:creationId xmlns:p14="http://schemas.microsoft.com/office/powerpoint/2010/main" val="220687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2.2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09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86000"/>
            <a:ext cx="4170808" cy="313932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 replicates the formula from C2 down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cell C8 using relative addressing. </a:t>
            </a:r>
          </a:p>
          <a:p>
            <a:pPr algn="ctr"/>
            <a:r>
              <a:rPr lang="en-US" dirty="0" smtClean="0"/>
              <a:t>The original formula =A2-B2 in cell C2 is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hanged to =A3-B3 in cell C3, and so on</a:t>
            </a:r>
          </a:p>
          <a:p>
            <a:pPr algn="ctr"/>
            <a:r>
              <a:rPr lang="en-US" dirty="0"/>
              <a:t>u</a:t>
            </a:r>
            <a:r>
              <a:rPr lang="en-US" dirty="0" smtClean="0"/>
              <a:t>ntil cell C8 where the formula is</a:t>
            </a:r>
          </a:p>
          <a:p>
            <a:pPr algn="ctr"/>
            <a:r>
              <a:rPr lang="en-US" dirty="0" smtClean="0"/>
              <a:t>=A8-B8.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absolute addressing were used  (i.e.,</a:t>
            </a:r>
          </a:p>
          <a:p>
            <a:pPr algn="ctr"/>
            <a:r>
              <a:rPr lang="en-US" dirty="0" smtClean="0"/>
              <a:t>=$A$8-$B$8), all the formulas in cells</a:t>
            </a:r>
          </a:p>
          <a:p>
            <a:pPr algn="ctr"/>
            <a:r>
              <a:rPr lang="en-US" dirty="0" smtClean="0"/>
              <a:t>C2:C8 would be the same: </a:t>
            </a:r>
            <a:r>
              <a:rPr lang="en-US" dirty="0"/>
              <a:t>=$A$8-$B$</a:t>
            </a:r>
            <a:r>
              <a:rPr lang="en-US" dirty="0" smtClean="0"/>
              <a:t>8</a:t>
            </a:r>
          </a:p>
          <a:p>
            <a:pPr algn="ctr"/>
            <a:r>
              <a:rPr lang="en-US" dirty="0"/>
              <a:t>a</a:t>
            </a:r>
            <a:r>
              <a:rPr lang="en-US" smtClean="0"/>
              <a:t>fter </a:t>
            </a:r>
            <a:r>
              <a:rPr lang="en-US" dirty="0" smtClean="0"/>
              <a:t>the Fill Down operation.</a:t>
            </a:r>
          </a:p>
        </p:txBody>
      </p:sp>
    </p:spTree>
    <p:extLst>
      <p:ext uri="{BB962C8B-B14F-4D97-AF65-F5344CB8AC3E}">
        <p14:creationId xmlns:p14="http://schemas.microsoft.com/office/powerpoint/2010/main" val="292483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4938057"/>
              </p:ext>
            </p:extLst>
          </p:nvPr>
        </p:nvGraphicFramePr>
        <p:xfrm>
          <a:off x="228600" y="11430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Excel Syntax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935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1-04 at 6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352800"/>
            <a:ext cx="45720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can also use functions in Excel formulas. </a:t>
            </a:r>
          </a:p>
          <a:p>
            <a:pPr algn="ctr"/>
            <a:r>
              <a:rPr lang="en-US" dirty="0"/>
              <a:t>V</a:t>
            </a:r>
            <a:r>
              <a:rPr lang="en-US" dirty="0" smtClean="0"/>
              <a:t>iew </a:t>
            </a:r>
            <a:r>
              <a:rPr lang="en-US" dirty="0"/>
              <a:t>a list and description of all Excel </a:t>
            </a:r>
            <a:r>
              <a:rPr lang="en-US" dirty="0" smtClean="0"/>
              <a:t>functions by </a:t>
            </a:r>
            <a:r>
              <a:rPr lang="en-US" dirty="0"/>
              <a:t>selecting the Excel Formulas tab and clicking the Reference icon.</a:t>
            </a: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4114800" y="457200"/>
            <a:ext cx="9144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914400"/>
            <a:ext cx="914400" cy="762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4 at 6.0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74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362200"/>
            <a:ext cx="4572000" cy="313932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useful function is the AVERAGE function defined as follows: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AVERAGE</a:t>
            </a:r>
            <a:r>
              <a:rPr lang="en-US" dirty="0"/>
              <a:t>(number1,number2,...). Returns the arithmetic mean, where numbers represent the range of numbers.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For example, the formula =AVERAGE(B2:B41) in the displayed worksheet returns the arithmetic average or mean for the posttest variable.</a:t>
            </a:r>
          </a:p>
        </p:txBody>
      </p:sp>
    </p:spTree>
    <p:extLst>
      <p:ext uri="{BB962C8B-B14F-4D97-AF65-F5344CB8AC3E}">
        <p14:creationId xmlns:p14="http://schemas.microsoft.com/office/powerpoint/2010/main" val="327965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791329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Getting Started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34115"/>
              </p:ext>
            </p:extLst>
          </p:nvPr>
        </p:nvGraphicFramePr>
        <p:xfrm>
          <a:off x="533400" y="10668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03 at 5.2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82000" cy="57949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1336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A1; active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Launch Excel and open a new Excel Workbook (Windows version screenshot).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114800"/>
            <a:ext cx="2743200" cy="1200329"/>
          </a:xfrm>
          <a:prstGeom prst="left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Row headings; </a:t>
            </a:r>
          </a:p>
          <a:p>
            <a:pPr algn="ctr"/>
            <a:r>
              <a:rPr lang="en-US" dirty="0" smtClean="0"/>
              <a:t>each row represents a different case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438400"/>
            <a:ext cx="3386902" cy="1414463"/>
          </a:xfrm>
          <a:prstGeom prst="up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 headings;</a:t>
            </a:r>
          </a:p>
          <a:p>
            <a:pPr algn="ctr"/>
            <a:r>
              <a:rPr lang="en-US" dirty="0" smtClean="0"/>
              <a:t>Each column represents</a:t>
            </a:r>
          </a:p>
          <a:p>
            <a:pPr algn="ctr"/>
            <a:r>
              <a:rPr lang="en-US" dirty="0" smtClean="0"/>
              <a:t>a different variable or observation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9400" y="5715000"/>
            <a:ext cx="1850152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Worksheet tabs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1676400"/>
            <a:ext cx="2808217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 for active 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609600"/>
            <a:ext cx="3261813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 ribbon with multiple tabs</a:t>
            </a:r>
          </a:p>
        </p:txBody>
      </p:sp>
    </p:spTree>
    <p:extLst>
      <p:ext uri="{BB962C8B-B14F-4D97-AF65-F5344CB8AC3E}">
        <p14:creationId xmlns:p14="http://schemas.microsoft.com/office/powerpoint/2010/main" val="338725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5.0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229600" cy="55906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2098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A1; active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Launch Excel and open a new Excel Workbook (Macintosh version screenshot).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191000"/>
            <a:ext cx="2743200" cy="1200329"/>
          </a:xfrm>
          <a:prstGeom prst="left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Row headings; </a:t>
            </a:r>
          </a:p>
          <a:p>
            <a:pPr algn="ctr"/>
            <a:r>
              <a:rPr lang="en-US" dirty="0" smtClean="0"/>
              <a:t>each row represents a different case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2514600"/>
            <a:ext cx="3386902" cy="1414463"/>
          </a:xfrm>
          <a:prstGeom prst="up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 headings;</a:t>
            </a:r>
          </a:p>
          <a:p>
            <a:pPr algn="ctr"/>
            <a:r>
              <a:rPr lang="en-US" dirty="0" smtClean="0"/>
              <a:t>Each column represents</a:t>
            </a:r>
          </a:p>
          <a:p>
            <a:pPr algn="ctr"/>
            <a:r>
              <a:rPr lang="en-US" dirty="0" smtClean="0"/>
              <a:t>a different variable or observation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5562600"/>
            <a:ext cx="1850152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Worksheet tabs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1828800"/>
            <a:ext cx="2808217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 for active 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914400"/>
            <a:ext cx="3261813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 ribbon with multiple tabs</a:t>
            </a:r>
          </a:p>
        </p:txBody>
      </p:sp>
    </p:spTree>
    <p:extLst>
      <p:ext uri="{BB962C8B-B14F-4D97-AF65-F5344CB8AC3E}">
        <p14:creationId xmlns:p14="http://schemas.microsoft.com/office/powerpoint/2010/main" val="309039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1-03 at 6.28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795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305" y="3581400"/>
            <a:ext cx="8058441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</a:t>
            </a:r>
            <a:r>
              <a:rPr lang="en-US" dirty="0" smtClean="0"/>
              <a:t>make a cell </a:t>
            </a:r>
            <a:r>
              <a:rPr lang="en-US" dirty="0"/>
              <a:t>active, simply click on that cell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Use the mouse or the arrow </a:t>
            </a:r>
            <a:r>
              <a:rPr lang="en-US" dirty="0" smtClean="0"/>
              <a:t>keys or the return key  </a:t>
            </a:r>
            <a:r>
              <a:rPr lang="en-US" dirty="0"/>
              <a:t>to move around the worksheet. </a:t>
            </a:r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example, if you press the </a:t>
            </a:r>
            <a:r>
              <a:rPr lang="en-US" dirty="0" smtClean="0"/>
              <a:t>return key </a:t>
            </a:r>
            <a:r>
              <a:rPr lang="en-US" dirty="0"/>
              <a:t>twice </a:t>
            </a:r>
            <a:r>
              <a:rPr lang="en-US" dirty="0" smtClean="0"/>
              <a:t>or the down arrow key twice </a:t>
            </a:r>
          </a:p>
          <a:p>
            <a:pPr algn="ctr"/>
            <a:r>
              <a:rPr lang="en-US" dirty="0" smtClean="0"/>
              <a:t>you </a:t>
            </a:r>
            <a:r>
              <a:rPr lang="en-US" dirty="0"/>
              <a:t>move </a:t>
            </a:r>
            <a:r>
              <a:rPr lang="en-US" dirty="0" smtClean="0"/>
              <a:t>the active cell two </a:t>
            </a:r>
            <a:r>
              <a:rPr lang="en-US" dirty="0"/>
              <a:t>cells </a:t>
            </a:r>
            <a:r>
              <a:rPr lang="en-US" dirty="0" smtClean="0"/>
              <a:t>down.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2860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A3; active cell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6.0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61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945" y="2971800"/>
            <a:ext cx="7192932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Typically, the first step in entering data is to enter variable names in row 1.</a:t>
            </a:r>
          </a:p>
          <a:p>
            <a:pPr algn="ctr"/>
            <a:r>
              <a:rPr lang="en-US" dirty="0" smtClean="0"/>
              <a:t>Note the name box identifies the address of the active cell and the</a:t>
            </a:r>
          </a:p>
          <a:p>
            <a:pPr algn="ctr"/>
            <a:r>
              <a:rPr lang="en-US" dirty="0" smtClean="0"/>
              <a:t>formula bar displays the contents of the active cell.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18288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B1; active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4" y="1066800"/>
            <a:ext cx="1146468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Name box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908" y="1066800"/>
            <a:ext cx="1326655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</a:t>
            </a:r>
          </a:p>
        </p:txBody>
      </p:sp>
    </p:spTree>
    <p:extLst>
      <p:ext uri="{BB962C8B-B14F-4D97-AF65-F5344CB8AC3E}">
        <p14:creationId xmlns:p14="http://schemas.microsoft.com/office/powerpoint/2010/main" val="256966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3 at 6.15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" y="-10684"/>
            <a:ext cx="9144000" cy="62409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33" y="4419600"/>
            <a:ext cx="8705516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is entered one cell at a time. The above data reflect independent data with 3 groups.</a:t>
            </a:r>
          </a:p>
          <a:p>
            <a:pPr algn="ctr"/>
            <a:r>
              <a:rPr lang="en-US" dirty="0"/>
              <a:t>Data are independent when the data for different </a:t>
            </a:r>
            <a:r>
              <a:rPr lang="en-US" dirty="0" smtClean="0"/>
              <a:t>subjects (cases)  </a:t>
            </a:r>
            <a:r>
              <a:rPr lang="en-US" dirty="0"/>
              <a:t>do not </a:t>
            </a:r>
            <a:r>
              <a:rPr lang="en-US" dirty="0" smtClean="0"/>
              <a:t>depend </a:t>
            </a:r>
            <a:r>
              <a:rPr lang="en-US" dirty="0"/>
              <a:t>on </a:t>
            </a:r>
            <a:r>
              <a:rPr lang="en-US" dirty="0" smtClean="0"/>
              <a:t>each </a:t>
            </a:r>
          </a:p>
          <a:p>
            <a:pPr algn="ctr"/>
            <a:r>
              <a:rPr lang="en-US" dirty="0" smtClean="0"/>
              <a:t>other</a:t>
            </a:r>
            <a:r>
              <a:rPr lang="en-US" dirty="0"/>
              <a:t>. </a:t>
            </a:r>
            <a:r>
              <a:rPr lang="en-US" dirty="0" smtClean="0"/>
              <a:t>Case 2 is in group #1 and has a score of 41. Case 3 is also in group #1 and </a:t>
            </a:r>
          </a:p>
          <a:p>
            <a:pPr algn="ctr"/>
            <a:r>
              <a:rPr lang="en-US" dirty="0" smtClean="0"/>
              <a:t>has a score of 40, etc. The format shown here is referred to as a stacked format.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35814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B8; active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4" y="1066800"/>
            <a:ext cx="1146468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Name box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1066800"/>
            <a:ext cx="1326655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</a:t>
            </a:r>
          </a:p>
        </p:txBody>
      </p:sp>
    </p:spTree>
    <p:extLst>
      <p:ext uri="{BB962C8B-B14F-4D97-AF65-F5344CB8AC3E}">
        <p14:creationId xmlns:p14="http://schemas.microsoft.com/office/powerpoint/2010/main" val="254294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2.3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352800"/>
            <a:ext cx="8012342" cy="2585323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data on this worksheet  still reflect independent data with 3 groups.</a:t>
            </a:r>
          </a:p>
          <a:p>
            <a:pPr algn="ctr"/>
            <a:r>
              <a:rPr lang="en-US" dirty="0" smtClean="0"/>
              <a:t>However, the format shown here is referred to as an </a:t>
            </a:r>
            <a:r>
              <a:rPr lang="en-US" dirty="0" err="1" smtClean="0"/>
              <a:t>unstacked</a:t>
            </a:r>
            <a:r>
              <a:rPr lang="en-US" dirty="0" smtClean="0"/>
              <a:t> format. This format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ften facilitates data analysis in Excel. To use this format the user converts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stacked format into this format by creating separate variables for each group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copying and pasting data from the original format after sorting data on the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rouping variable (i.e., the categorical variable).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Warning: rows no longer represent separate cases when data are arranged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an </a:t>
            </a:r>
            <a:r>
              <a:rPr lang="en-US" dirty="0" err="1" smtClean="0"/>
              <a:t>unstacked</a:t>
            </a:r>
            <a:r>
              <a:rPr lang="en-US" dirty="0" smtClean="0"/>
              <a:t> format.</a:t>
            </a:r>
          </a:p>
        </p:txBody>
      </p:sp>
    </p:spTree>
    <p:extLst>
      <p:ext uri="{BB962C8B-B14F-4D97-AF65-F5344CB8AC3E}">
        <p14:creationId xmlns:p14="http://schemas.microsoft.com/office/powerpoint/2010/main" val="270787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2.3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505200"/>
            <a:ext cx="4114800" cy="203132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unstacked</a:t>
            </a:r>
            <a:r>
              <a:rPr lang="en-US" dirty="0" smtClean="0"/>
              <a:t> format</a:t>
            </a:r>
            <a:r>
              <a:rPr lang="en-US" dirty="0"/>
              <a:t> </a:t>
            </a:r>
            <a:r>
              <a:rPr lang="en-US" dirty="0" smtClean="0"/>
              <a:t>is a graphical representation of a frequency </a:t>
            </a:r>
            <a:r>
              <a:rPr lang="en-US" dirty="0"/>
              <a:t>table. The frequency of a </a:t>
            </a:r>
            <a:r>
              <a:rPr lang="en-US" dirty="0" smtClean="0"/>
              <a:t>category </a:t>
            </a:r>
            <a:r>
              <a:rPr lang="en-US" dirty="0"/>
              <a:t>(or class </a:t>
            </a:r>
            <a:r>
              <a:rPr lang="en-US" dirty="0" smtClean="0"/>
              <a:t>interval when the values are spread out) </a:t>
            </a:r>
            <a:r>
              <a:rPr lang="en-US" dirty="0"/>
              <a:t>is the number of data values that fall in </a:t>
            </a:r>
            <a:r>
              <a:rPr lang="en-US" dirty="0" smtClean="0"/>
              <a:t>that category or range </a:t>
            </a:r>
            <a:r>
              <a:rPr lang="en-US" dirty="0"/>
              <a:t>specified by </a:t>
            </a:r>
            <a:r>
              <a:rPr lang="en-US" dirty="0" smtClean="0"/>
              <a:t>that </a:t>
            </a:r>
            <a:r>
              <a:rPr lang="en-US" dirty="0"/>
              <a:t>class </a:t>
            </a:r>
            <a:r>
              <a:rPr lang="en-US" dirty="0" smtClean="0"/>
              <a:t>interval.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43198"/>
              </p:ext>
            </p:extLst>
          </p:nvPr>
        </p:nvGraphicFramePr>
        <p:xfrm>
          <a:off x="5029200" y="3581400"/>
          <a:ext cx="373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Frequency Table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Frequency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Group 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Group 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Group 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8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1213</Words>
  <Application>Microsoft Macintosh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Statistical Fundamentals:  Using Microsoft Excel for Univariate and Bivariate Analysis Alfred P. Rovai</vt:lpstr>
      <vt:lpstr>Getting Started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subject/>
  <dc:creator>Alfred P. Rovai</dc:creator>
  <cp:keywords/>
  <dc:description/>
  <cp:lastModifiedBy>Alfred Rovai</cp:lastModifiedBy>
  <cp:revision>144</cp:revision>
  <dcterms:created xsi:type="dcterms:W3CDTF">2013-06-04T13:30:25Z</dcterms:created>
  <dcterms:modified xsi:type="dcterms:W3CDTF">2013-11-14T11:31:41Z</dcterms:modified>
  <cp:category/>
</cp:coreProperties>
</file>